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9"/>
  </p:notesMasterIdLst>
  <p:handoutMasterIdLst>
    <p:handoutMasterId r:id="rId30"/>
  </p:handoutMasterIdLst>
  <p:sldIdLst>
    <p:sldId id="825" r:id="rId3"/>
    <p:sldId id="826" r:id="rId4"/>
    <p:sldId id="827" r:id="rId5"/>
    <p:sldId id="828" r:id="rId6"/>
    <p:sldId id="829" r:id="rId7"/>
    <p:sldId id="830" r:id="rId8"/>
    <p:sldId id="831" r:id="rId9"/>
    <p:sldId id="832" r:id="rId10"/>
    <p:sldId id="833" r:id="rId11"/>
    <p:sldId id="834" r:id="rId12"/>
    <p:sldId id="835" r:id="rId13"/>
    <p:sldId id="836" r:id="rId14"/>
    <p:sldId id="837" r:id="rId15"/>
    <p:sldId id="838" r:id="rId16"/>
    <p:sldId id="839" r:id="rId17"/>
    <p:sldId id="840" r:id="rId18"/>
    <p:sldId id="841" r:id="rId19"/>
    <p:sldId id="842" r:id="rId20"/>
    <p:sldId id="843" r:id="rId21"/>
    <p:sldId id="844" r:id="rId22"/>
    <p:sldId id="845" r:id="rId23"/>
    <p:sldId id="846" r:id="rId24"/>
    <p:sldId id="847" r:id="rId25"/>
    <p:sldId id="848" r:id="rId26"/>
    <p:sldId id="849" r:id="rId27"/>
    <p:sldId id="850" r:id="rId28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400" b="0" dirty="0"/>
            <a:t>Management Functions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B881AC76-F70A-4B41-924D-E046AF82F9B6}">
      <dgm:prSet custT="1"/>
      <dgm:spPr/>
      <dgm:t>
        <a:bodyPr/>
        <a:lstStyle/>
        <a:p>
          <a:pPr rtl="0"/>
          <a:r>
            <a:rPr lang="en-US" sz="2400" b="0" dirty="0"/>
            <a:t>The Management Agreement</a:t>
          </a:r>
        </a:p>
      </dgm:t>
    </dgm:pt>
    <dgm:pt modelId="{DEAC19F6-2E40-46BC-B47E-BEA5D5956368}" type="parTrans" cxnId="{7846551A-C66D-48B5-8C19-7048E191F3C0}">
      <dgm:prSet/>
      <dgm:spPr/>
      <dgm:t>
        <a:bodyPr/>
        <a:lstStyle/>
        <a:p>
          <a:endParaRPr lang="en-US"/>
        </a:p>
      </dgm:t>
    </dgm:pt>
    <dgm:pt modelId="{021E2CEE-1E39-4FB1-A05A-91384A66BDD8}" type="sibTrans" cxnId="{7846551A-C66D-48B5-8C19-7048E191F3C0}">
      <dgm:prSet/>
      <dgm:spPr/>
      <dgm:t>
        <a:bodyPr/>
        <a:lstStyle/>
        <a:p>
          <a:endParaRPr lang="en-US"/>
        </a:p>
      </dgm:t>
    </dgm:pt>
    <dgm:pt modelId="{5BC974F5-A81A-47D0-AFBC-BBC00AFC6DF0}">
      <dgm:prSet custT="1"/>
      <dgm:spPr/>
      <dgm:t>
        <a:bodyPr/>
        <a:lstStyle/>
        <a:p>
          <a:pPr rtl="0"/>
          <a:r>
            <a:rPr lang="en-US" sz="2400" b="0" dirty="0"/>
            <a:t>Leasing Considerations</a:t>
          </a:r>
        </a:p>
      </dgm:t>
    </dgm:pt>
    <dgm:pt modelId="{7919AC30-5365-4B55-95F7-CE1BC3D393F1}" type="parTrans" cxnId="{BC8111EA-3961-4728-B447-A5282FF10A29}">
      <dgm:prSet/>
      <dgm:spPr/>
      <dgm:t>
        <a:bodyPr/>
        <a:lstStyle/>
        <a:p>
          <a:endParaRPr lang="en-US"/>
        </a:p>
      </dgm:t>
    </dgm:pt>
    <dgm:pt modelId="{3B662408-2F27-4DAD-A94D-AF4A5F39B4DC}" type="sibTrans" cxnId="{BC8111EA-3961-4728-B447-A5282FF10A29}">
      <dgm:prSet/>
      <dgm:spPr/>
      <dgm:t>
        <a:bodyPr/>
        <a:lstStyle/>
        <a:p>
          <a:endParaRPr lang="en-US"/>
        </a:p>
      </dgm:t>
    </dgm:pt>
    <dgm:pt modelId="{02F58E37-597B-42EC-817B-6BCCD6486589}">
      <dgm:prSet custT="1"/>
      <dgm:spPr/>
      <dgm:t>
        <a:bodyPr/>
        <a:lstStyle/>
        <a:p>
          <a:pPr rtl="0"/>
          <a:r>
            <a:rPr lang="en-US" sz="2400" b="0" dirty="0"/>
            <a:t>The Management Business</a:t>
          </a:r>
        </a:p>
      </dgm:t>
    </dgm:pt>
    <dgm:pt modelId="{5C9E908D-531D-470F-945C-FBCBE710468B}" type="parTrans" cxnId="{F5D88003-4A82-4FEA-B839-8E4E6F78F896}">
      <dgm:prSet/>
      <dgm:spPr/>
      <dgm:t>
        <a:bodyPr/>
        <a:lstStyle/>
        <a:p>
          <a:endParaRPr lang="en-US"/>
        </a:p>
      </dgm:t>
    </dgm:pt>
    <dgm:pt modelId="{06FD2ED2-5E1D-49B6-BD20-5BBEA4B34F80}" type="sibTrans" cxnId="{F5D88003-4A82-4FEA-B839-8E4E6F78F896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729E865C-C959-4C6D-ACFD-59365EF66CF4}" type="pres">
      <dgm:prSet presAssocID="{70F7E134-4241-46CC-9E07-8BCD374BEDF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B32BB853-612C-4573-B2C8-E47F8F6694C9}" type="pres">
      <dgm:prSet presAssocID="{B881AC76-F70A-4B41-924D-E046AF82F9B6}" presName="parentText" presStyleLbl="node1" presStyleIdx="1" presStyleCnt="4" custLinFactY="-6496" custLinFactNeighborX="0" custLinFactNeighborY="-100000">
        <dgm:presLayoutVars>
          <dgm:chMax val="0"/>
          <dgm:bulletEnabled val="1"/>
        </dgm:presLayoutVars>
      </dgm:prSet>
      <dgm:spPr/>
    </dgm:pt>
    <dgm:pt modelId="{5E1A6806-9992-4B3B-85D0-5C74EA787E85}" type="pres">
      <dgm:prSet presAssocID="{021E2CEE-1E39-4FB1-A05A-91384A66BDD8}" presName="spacer" presStyleCnt="0"/>
      <dgm:spPr/>
    </dgm:pt>
    <dgm:pt modelId="{6E1AF83F-0F19-4122-A8D8-B3244E59E491}" type="pres">
      <dgm:prSet presAssocID="{5BC974F5-A81A-47D0-AFBC-BBC00AFC6DF0}" presName="parentText" presStyleLbl="node1" presStyleIdx="2" presStyleCnt="4" custLinFactY="-22878" custLinFactNeighborX="0" custLinFactNeighborY="-100000">
        <dgm:presLayoutVars>
          <dgm:chMax val="0"/>
          <dgm:bulletEnabled val="1"/>
        </dgm:presLayoutVars>
      </dgm:prSet>
      <dgm:spPr/>
    </dgm:pt>
    <dgm:pt modelId="{5665A5A9-AD03-49F0-A94C-E3535739C20D}" type="pres">
      <dgm:prSet presAssocID="{3B662408-2F27-4DAD-A94D-AF4A5F39B4DC}" presName="spacer" presStyleCnt="0"/>
      <dgm:spPr/>
    </dgm:pt>
    <dgm:pt modelId="{76CE0D15-2A0E-49BC-B6C7-3BA50E1A2640}" type="pres">
      <dgm:prSet presAssocID="{02F58E37-597B-42EC-817B-6BCCD6486589}" presName="parentText" presStyleLbl="node1" presStyleIdx="3" presStyleCnt="4" custLinFactY="-30521" custLinFactNeighborX="-193" custLinFactNeighborY="-100000">
        <dgm:presLayoutVars>
          <dgm:chMax val="0"/>
          <dgm:bulletEnabled val="1"/>
        </dgm:presLayoutVars>
      </dgm:prSet>
      <dgm:spPr/>
    </dgm:pt>
  </dgm:ptLst>
  <dgm:cxnLst>
    <dgm:cxn modelId="{F5D88003-4A82-4FEA-B839-8E4E6F78F896}" srcId="{420FE836-15B6-40BC-9F25-40BD8E0A5E39}" destId="{02F58E37-597B-42EC-817B-6BCCD6486589}" srcOrd="3" destOrd="0" parTransId="{5C9E908D-531D-470F-945C-FBCBE710468B}" sibTransId="{06FD2ED2-5E1D-49B6-BD20-5BBEA4B34F80}"/>
    <dgm:cxn modelId="{7846551A-C66D-48B5-8C19-7048E191F3C0}" srcId="{420FE836-15B6-40BC-9F25-40BD8E0A5E39}" destId="{B881AC76-F70A-4B41-924D-E046AF82F9B6}" srcOrd="1" destOrd="0" parTransId="{DEAC19F6-2E40-46BC-B47E-BEA5D5956368}" sibTransId="{021E2CEE-1E39-4FB1-A05A-91384A66BDD8}"/>
    <dgm:cxn modelId="{932C192E-0603-41C8-85E5-E323DD9CEDB8}" type="presOf" srcId="{5BC974F5-A81A-47D0-AFBC-BBC00AFC6DF0}" destId="{6E1AF83F-0F19-4122-A8D8-B3244E59E491}" srcOrd="0" destOrd="0" presId="urn:microsoft.com/office/officeart/2005/8/layout/vList2"/>
    <dgm:cxn modelId="{0D293239-A363-4812-93E6-E947FFB82200}" srcId="{420FE836-15B6-40BC-9F25-40BD8E0A5E39}" destId="{70F7E134-4241-46CC-9E07-8BCD374BEDF8}" srcOrd="0" destOrd="0" parTransId="{F9B15AE6-41BF-4984-ABA1-7075AA40B918}" sibTransId="{FCEA33B8-74C0-498E-AE28-490095D958CC}"/>
    <dgm:cxn modelId="{9126467A-9225-41A3-A81C-6C87E81105F3}" type="presOf" srcId="{420FE836-15B6-40BC-9F25-40BD8E0A5E39}" destId="{61E18645-9A1E-41BA-8952-7654E9D4A096}" srcOrd="0" destOrd="0" presId="urn:microsoft.com/office/officeart/2005/8/layout/vList2"/>
    <dgm:cxn modelId="{57FDB181-908E-4BB0-849C-86A2F3F7B8BB}" type="presOf" srcId="{02F58E37-597B-42EC-817B-6BCCD6486589}" destId="{76CE0D15-2A0E-49BC-B6C7-3BA50E1A2640}" srcOrd="0" destOrd="0" presId="urn:microsoft.com/office/officeart/2005/8/layout/vList2"/>
    <dgm:cxn modelId="{B32F6C96-5A1B-460E-AC01-8DBA3F9951EE}" type="presOf" srcId="{70F7E134-4241-46CC-9E07-8BCD374BEDF8}" destId="{729E865C-C959-4C6D-ACFD-59365EF66CF4}" srcOrd="0" destOrd="0" presId="urn:microsoft.com/office/officeart/2005/8/layout/vList2"/>
    <dgm:cxn modelId="{56058CDF-8411-434C-A67D-7C20FD0813AB}" type="presOf" srcId="{B881AC76-F70A-4B41-924D-E046AF82F9B6}" destId="{B32BB853-612C-4573-B2C8-E47F8F6694C9}" srcOrd="0" destOrd="0" presId="urn:microsoft.com/office/officeart/2005/8/layout/vList2"/>
    <dgm:cxn modelId="{BC8111EA-3961-4728-B447-A5282FF10A29}" srcId="{420FE836-15B6-40BC-9F25-40BD8E0A5E39}" destId="{5BC974F5-A81A-47D0-AFBC-BBC00AFC6DF0}" srcOrd="2" destOrd="0" parTransId="{7919AC30-5365-4B55-95F7-CE1BC3D393F1}" sibTransId="{3B662408-2F27-4DAD-A94D-AF4A5F39B4DC}"/>
    <dgm:cxn modelId="{40FF29E7-485A-4B7E-BBDA-AC73F17D0181}" type="presParOf" srcId="{61E18645-9A1E-41BA-8952-7654E9D4A096}" destId="{729E865C-C959-4C6D-ACFD-59365EF66CF4}" srcOrd="0" destOrd="0" presId="urn:microsoft.com/office/officeart/2005/8/layout/vList2"/>
    <dgm:cxn modelId="{64AA06E1-83A5-47E3-869D-311D6843F1B5}" type="presParOf" srcId="{61E18645-9A1E-41BA-8952-7654E9D4A096}" destId="{1FC0611F-1498-44EF-87D2-10B5AEF5078C}" srcOrd="1" destOrd="0" presId="urn:microsoft.com/office/officeart/2005/8/layout/vList2"/>
    <dgm:cxn modelId="{408E63E9-23CF-495B-9B4D-C9B4650F8D0D}" type="presParOf" srcId="{61E18645-9A1E-41BA-8952-7654E9D4A096}" destId="{B32BB853-612C-4573-B2C8-E47F8F6694C9}" srcOrd="2" destOrd="0" presId="urn:microsoft.com/office/officeart/2005/8/layout/vList2"/>
    <dgm:cxn modelId="{4B4DFCD3-C899-48FF-8DEF-6C0AD59372E1}" type="presParOf" srcId="{61E18645-9A1E-41BA-8952-7654E9D4A096}" destId="{5E1A6806-9992-4B3B-85D0-5C74EA787E85}" srcOrd="3" destOrd="0" presId="urn:microsoft.com/office/officeart/2005/8/layout/vList2"/>
    <dgm:cxn modelId="{A34D921B-33AF-4665-A57F-CBDC77953D33}" type="presParOf" srcId="{61E18645-9A1E-41BA-8952-7654E9D4A096}" destId="{6E1AF83F-0F19-4122-A8D8-B3244E59E491}" srcOrd="4" destOrd="0" presId="urn:microsoft.com/office/officeart/2005/8/layout/vList2"/>
    <dgm:cxn modelId="{1214E603-FDCE-429C-AD22-CAEF2FD642D3}" type="presParOf" srcId="{61E18645-9A1E-41BA-8952-7654E9D4A096}" destId="{5665A5A9-AD03-49F0-A94C-E3535739C20D}" srcOrd="5" destOrd="0" presId="urn:microsoft.com/office/officeart/2005/8/layout/vList2"/>
    <dgm:cxn modelId="{64B97117-D93E-4BC2-9992-D209E239A376}" type="presParOf" srcId="{61E18645-9A1E-41BA-8952-7654E9D4A096}" destId="{76CE0D15-2A0E-49BC-B6C7-3BA50E1A264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E865C-C959-4C6D-ACFD-59365EF66CF4}">
      <dsp:nvSpPr>
        <dsp:cNvPr id="0" name=""/>
        <dsp:cNvSpPr/>
      </dsp:nvSpPr>
      <dsp:spPr>
        <a:xfrm>
          <a:off x="0" y="2341"/>
          <a:ext cx="5687652" cy="59904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Management Functions</a:t>
          </a:r>
        </a:p>
      </dsp:txBody>
      <dsp:txXfrm>
        <a:off x="29243" y="31584"/>
        <a:ext cx="5629166" cy="540554"/>
      </dsp:txXfrm>
    </dsp:sp>
    <dsp:sp modelId="{B32BB853-612C-4573-B2C8-E47F8F6694C9}">
      <dsp:nvSpPr>
        <dsp:cNvPr id="0" name=""/>
        <dsp:cNvSpPr/>
      </dsp:nvSpPr>
      <dsp:spPr>
        <a:xfrm>
          <a:off x="0" y="562467"/>
          <a:ext cx="5687652" cy="59904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The Management Agreement</a:t>
          </a:r>
        </a:p>
      </dsp:txBody>
      <dsp:txXfrm>
        <a:off x="29243" y="591710"/>
        <a:ext cx="5629166" cy="540554"/>
      </dsp:txXfrm>
    </dsp:sp>
    <dsp:sp modelId="{6E1AF83F-0F19-4122-A8D8-B3244E59E491}">
      <dsp:nvSpPr>
        <dsp:cNvPr id="0" name=""/>
        <dsp:cNvSpPr/>
      </dsp:nvSpPr>
      <dsp:spPr>
        <a:xfrm>
          <a:off x="0" y="1155533"/>
          <a:ext cx="5687652" cy="59904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Leasing Considerations</a:t>
          </a:r>
        </a:p>
      </dsp:txBody>
      <dsp:txXfrm>
        <a:off x="29243" y="1184776"/>
        <a:ext cx="5629166" cy="540554"/>
      </dsp:txXfrm>
    </dsp:sp>
    <dsp:sp modelId="{76CE0D15-2A0E-49BC-B6C7-3BA50E1A2640}">
      <dsp:nvSpPr>
        <dsp:cNvPr id="0" name=""/>
        <dsp:cNvSpPr/>
      </dsp:nvSpPr>
      <dsp:spPr>
        <a:xfrm>
          <a:off x="0" y="1800948"/>
          <a:ext cx="5687652" cy="59904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The Management Business</a:t>
          </a:r>
        </a:p>
      </dsp:txBody>
      <dsp:txXfrm>
        <a:off x="29243" y="1830191"/>
        <a:ext cx="5629166" cy="540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706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843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433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75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018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800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99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51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6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54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9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35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15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67808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301" y="9808"/>
            <a:ext cx="91356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04800" y="609600"/>
            <a:ext cx="8458201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24: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PROPERTY MANAGEMENT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42473" y="1981200"/>
          <a:ext cx="5687653" cy="267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21697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#24  Property Management            Slide 24-1 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6860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Construction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Improvements</a:t>
            </a:r>
            <a:r>
              <a:rPr lang="en-US" sz="2400" dirty="0"/>
              <a:t>: tenant alterations, renovations, and expansion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Site</a:t>
            </a:r>
            <a:r>
              <a:rPr lang="en-US" sz="2400" dirty="0"/>
              <a:t>: environmental remediation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ADA concerns</a:t>
            </a:r>
            <a:r>
              <a:rPr lang="en-US" sz="2400" dirty="0"/>
              <a:t>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feasibility of restructuring, retrofitting, new construction to achieve compliance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5843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Risk management</a:t>
            </a:r>
            <a:br>
              <a:rPr lang="en-US" sz="2400" b="1" dirty="0"/>
            </a:b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Risks to manage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natural disaster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personal injury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terrorism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employee malfeasance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Management strategy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avoid / remove the source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installing protective systems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buy insurance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347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Risk management (cont.)</a:t>
            </a:r>
            <a:br>
              <a:rPr lang="en-US" sz="2400" b="1" dirty="0"/>
            </a:b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Life safety systems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sprinklers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fire doors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smoke alarms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fire escapes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monitoring systems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943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1800" b="1" dirty="0"/>
          </a:p>
          <a:p>
            <a:pPr marL="400050" lvl="1" indent="0">
              <a:buNone/>
            </a:pPr>
            <a:r>
              <a:rPr lang="en-US" sz="2400" b="1" dirty="0"/>
              <a:t>Risk management (cont.)</a:t>
            </a:r>
            <a:br>
              <a:rPr lang="en-US" sz="2400" b="1" dirty="0"/>
            </a:b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Types of insurance for rented properties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Casualty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Liability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Workers compensation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Fire and hazard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Flood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Contents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Consequential loss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Surety bonds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Multi-peril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73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Agreement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Components</a:t>
            </a:r>
          </a:p>
          <a:p>
            <a:pPr marL="400050" lvl="1" indent="0">
              <a:buNone/>
            </a:pPr>
            <a:endParaRPr lang="en-US" sz="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Names of parties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description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Agreement term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Owner’s purpose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Responsibilities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Authority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Budget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Allocation of costs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Reporting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Compensation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Equal opportunity statement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57149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278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Agreement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Landlord rights, duties and liabilities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Receive rent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Maintain premises in specified condition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Enter and inspect units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Examine books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Enter into contracts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Hire vendors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Set rents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Pay management fees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Comply with environmental laws and fair housing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3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Agreement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Manager’s rights, duties and liabilities</a:t>
            </a:r>
            <a:br>
              <a:rPr lang="en-US" sz="2400" b="1" dirty="0"/>
            </a:b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Hire and fire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Enter into contracts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Perform management tasks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Maintain financial records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Make reports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Budget, collect rent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Find tenants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Maintain the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Meet owner goals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Liability for trust funds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Comply with fair housing laws, credit laws, employment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758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Lease types in review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For years </a:t>
            </a:r>
            <a:r>
              <a:rPr lang="en-US" sz="2400" dirty="0"/>
              <a:t>– specific lease term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Periodic</a:t>
            </a:r>
            <a:r>
              <a:rPr lang="en-US" sz="2400" dirty="0"/>
              <a:t> – term automatically renews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At will </a:t>
            </a:r>
            <a:r>
              <a:rPr lang="en-US" sz="2400" dirty="0"/>
              <a:t>– no specified lease term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At sufferance </a:t>
            </a:r>
            <a:r>
              <a:rPr lang="en-US" sz="2400" dirty="0"/>
              <a:t>– tenancy without consent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Gross</a:t>
            </a:r>
            <a:r>
              <a:rPr lang="en-US" sz="2400" dirty="0"/>
              <a:t> – landlord pays expenses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Net</a:t>
            </a:r>
            <a:r>
              <a:rPr lang="en-US" sz="2400" dirty="0"/>
              <a:t> – tenant pays expenses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Percentage</a:t>
            </a:r>
            <a:r>
              <a:rPr lang="en-US" sz="2400" dirty="0"/>
              <a:t> – tenant pays % of sales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045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Inclusions and exclusions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Lease sets forth what is included, excluded in lease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Delineates what landlord must maintain, insure, replace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appliances, furniture</a:t>
            </a:r>
            <a:br>
              <a:rPr lang="en-US" sz="2000" dirty="0"/>
            </a:br>
            <a:endParaRPr lang="en-US" sz="2000" dirty="0"/>
          </a:p>
          <a:p>
            <a:pPr marL="400050" lvl="1" indent="0">
              <a:buNone/>
            </a:pPr>
            <a:r>
              <a:rPr lang="en-US" sz="2400" b="1" dirty="0"/>
              <a:t>Alterations</a:t>
            </a:r>
            <a:r>
              <a:rPr lang="en-US" sz="2400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What is permitted, permission process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What must be returned to original condition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698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Landlord rights and responsibilities</a:t>
            </a:r>
          </a:p>
          <a:p>
            <a:pPr marL="400050" lvl="1" indent="0">
              <a:buNone/>
            </a:pPr>
            <a:endParaRPr lang="en-US" sz="1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Rights</a:t>
            </a:r>
            <a:r>
              <a:rPr lang="en-US" sz="2400" dirty="0"/>
              <a:t>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enter premises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receive payment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retake on termination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pursue default remedies 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Responsibilities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habitable conditions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maintain heating, cooling, electrical, plumbing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keep clean and in repair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95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Three main types of manager</a:t>
            </a:r>
          </a:p>
          <a:p>
            <a:pPr marL="800100" lvl="2" indent="0">
              <a:buNone/>
            </a:pPr>
            <a:endParaRPr lang="en-US" sz="2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individual broker or firm managing properties for multiple owners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building manager employed by an owner to manage a single property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resident manager, employed by owner, broker, or management firm to live and manage on site</a:t>
            </a:r>
            <a:endParaRPr lang="en-US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643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Tenant rights and responsibilities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quiet enjoyment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habitable conditions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right to take action for default</a:t>
            </a:r>
          </a:p>
          <a:p>
            <a:pPr marL="571500" lvl="1" indent="-171450">
              <a:buFont typeface="Wingdings" panose="05000000000000000000" pitchFamily="2" charset="2"/>
              <a:buChar char="q"/>
            </a:pPr>
            <a:endParaRPr lang="en-US" sz="105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Responsibilities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pay rent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obey rules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give proper notice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return property in prescribed condition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use only for intended purpose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544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Evictions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Actual </a:t>
            </a:r>
            <a:r>
              <a:rPr lang="en-US" sz="1600" b="1" dirty="0">
                <a:sym typeface="Wingdings" panose="05000000000000000000" pitchFamily="2" charset="2"/>
              </a:rPr>
              <a:t>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dirty="0"/>
              <a:t>prescribed legal procedure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serve notice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initiate suit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obtain judgment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re-take premises</a:t>
            </a:r>
          </a:p>
          <a:p>
            <a:pPr marL="571500" lvl="1" indent="-171450">
              <a:buFont typeface="Wingdings" panose="05000000000000000000" pitchFamily="2" charset="2"/>
              <a:buChar char="q"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Constructive </a:t>
            </a:r>
            <a:r>
              <a:rPr lang="en-US" sz="1600" b="1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tenant vacates on account of landlord failure to maintain premises 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2073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Causes for termination of a lease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Expiration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Performance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Agreement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Abandonment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Breach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Notice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Destruction of premises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Condemnation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Death of either party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028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Leasing Considerations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Security deposit management procedures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Handling deposits determined by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state law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regulations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agreement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Funds held in trust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Return of funds prescribed by law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7791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Business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Management specializations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Asset management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Corporate properties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Resorts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Association management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Housing programs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Mobile home parks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Office buildings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9775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Business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Securing business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Develop reputation and competence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Obtain training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Use effective advertising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Develop management plan in accordance with owner objectives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245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Management Business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Professional development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Training, designations, certifications increase and demonstrate competence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Professional organizations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Institute of Real Estate Management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Building Owners and Mgrs. Association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National Apartment Association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Nat. Assoc. of Residential Property Mgrs.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Nat. Assoc. of Condominium Mgrs.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Int’l Council of Shopping Centers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Int’l Facilities Management Association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11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Manager’s duties and activities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Manager is a fiduciary of the principal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Duty to act in principal’s best interests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specialize in a property type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Manager needs skills in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marketing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accounting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finance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construction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587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Principal management functions</a:t>
            </a:r>
          </a:p>
          <a:p>
            <a:pPr marL="400050" lvl="1" indent="0">
              <a:buNone/>
            </a:pPr>
            <a:endParaRPr lang="en-US" sz="1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Reporting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Budgeting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Renting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maintenance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Construction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Risk management</a:t>
            </a:r>
          </a:p>
          <a:p>
            <a:pPr marL="400050" lvl="1" indent="0">
              <a:buNone/>
            </a:pPr>
            <a:endParaRPr lang="en-US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656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Reporting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be required monthly, quarterly, annually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Reports include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annual operating budget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cash flow reports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profit and loss statements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budget comparison statements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67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Budgeting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Operating budget based on expected expenses and revenues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Determines key financial requirements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needed rental rates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capital expenditures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reserves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salaries and wages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Projects income based on past performance and current market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3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Budgeting (cont.)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Potential gross income </a:t>
            </a:r>
            <a:r>
              <a:rPr lang="en-US" sz="2400" dirty="0"/>
              <a:t>= </a:t>
            </a:r>
          </a:p>
          <a:p>
            <a:pPr marL="400050" lvl="1" indent="0">
              <a:buNone/>
            </a:pPr>
            <a:r>
              <a:rPr lang="en-US" sz="2400" dirty="0"/>
              <a:t>	(scheduled rents + revenue from other 	sources)</a:t>
            </a:r>
            <a:endParaRPr lang="en-US" sz="1000" dirty="0"/>
          </a:p>
          <a:p>
            <a:pPr marL="400050" lvl="1" indent="0">
              <a:buNone/>
            </a:pPr>
            <a:endParaRPr lang="en-US" sz="9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Effective gross income </a:t>
            </a:r>
            <a:r>
              <a:rPr lang="en-US" sz="2400" dirty="0"/>
              <a:t>=</a:t>
            </a:r>
          </a:p>
          <a:p>
            <a:pPr marL="400050" lvl="1" indent="0">
              <a:buNone/>
            </a:pPr>
            <a:r>
              <a:rPr lang="en-US" sz="2400" dirty="0"/>
              <a:t>	(total gross - vacancies, bad debt)</a:t>
            </a:r>
            <a:endParaRPr lang="en-US" sz="1000" dirty="0"/>
          </a:p>
          <a:p>
            <a:pPr marL="400050" lvl="1" indent="0">
              <a:buNone/>
            </a:pPr>
            <a:endParaRPr lang="en-US" sz="9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Net operating income </a:t>
            </a:r>
            <a:r>
              <a:rPr lang="en-US" sz="2400" dirty="0"/>
              <a:t>=</a:t>
            </a:r>
          </a:p>
          <a:p>
            <a:pPr marL="400050" lvl="1" indent="0">
              <a:buNone/>
            </a:pPr>
            <a:r>
              <a:rPr lang="en-US" sz="2400" dirty="0"/>
              <a:t>	(gross - operating expenses)</a:t>
            </a:r>
            <a:endParaRPr lang="en-US" sz="1000" dirty="0"/>
          </a:p>
          <a:p>
            <a:pPr marL="400050" lvl="1" indent="0">
              <a:buNone/>
            </a:pPr>
            <a:endParaRPr lang="en-US" sz="10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Cash flow =</a:t>
            </a:r>
            <a:r>
              <a:rPr lang="en-US" sz="2400" dirty="0"/>
              <a:t> </a:t>
            </a:r>
          </a:p>
          <a:p>
            <a:pPr marL="400050" lvl="1" indent="0">
              <a:buNone/>
            </a:pPr>
            <a:r>
              <a:rPr lang="en-US" sz="2400" dirty="0"/>
              <a:t>	(net operating income - debt service, 	reserves)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756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Renting Responsibility</a:t>
            </a:r>
            <a:endParaRPr lang="en-US" sz="1400" b="1" dirty="0"/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Manager must keep property properly rented</a:t>
            </a:r>
            <a:br>
              <a:rPr lang="en-US" sz="2400" dirty="0"/>
            </a:br>
            <a:r>
              <a:rPr lang="en-US" sz="2400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Vacancies minimization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proper rent levels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sufficient marketing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good tenant relations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Select compatible tenants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Collect rents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Comply with fair housing laws, ADA, ECOA</a:t>
            </a: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2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24: </a:t>
            </a:r>
            <a:br>
              <a:rPr lang="en-US" sz="2400" dirty="0"/>
            </a:br>
            <a:r>
              <a:rPr lang="en-US" sz="2400" dirty="0"/>
              <a:t>Property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Management Functions</a:t>
            </a: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r>
              <a:rPr lang="en-US" sz="2400" b="1" dirty="0"/>
              <a:t>Property maintenance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Attain best balance between costs of services, owner financial objectives, and tenant needs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Maintenance types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routine everyday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preventive, or corrective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staffed in-house vs. contracted out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Management Functions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The Management Agreement</a:t>
            </a:r>
          </a:p>
          <a:p>
            <a:endParaRPr lang="en-US" b="1" dirty="0"/>
          </a:p>
          <a:p>
            <a:r>
              <a:rPr lang="en-US" b="1" dirty="0"/>
              <a:t>Leasing Considerations</a:t>
            </a:r>
          </a:p>
          <a:p>
            <a:endParaRPr lang="en-US" b="1" dirty="0"/>
          </a:p>
          <a:p>
            <a:r>
              <a:rPr lang="en-US" b="1" dirty="0"/>
              <a:t>The Management Business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609600"/>
            <a:ext cx="0" cy="3733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#24  Property Management            Slide 24-9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5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907</TotalTime>
  <Words>1761</Words>
  <Application>Microsoft Office PowerPoint</Application>
  <PresentationFormat>On-screen Show (4:3)</PresentationFormat>
  <Paragraphs>576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Wingdings</vt:lpstr>
      <vt:lpstr>Office Theme</vt:lpstr>
      <vt:lpstr>1_Office Theme</vt:lpstr>
      <vt:lpstr>Unit 24: PROPERTY MANAGEMENT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  <vt:lpstr> # 24:  Property Management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123</cp:revision>
  <cp:lastPrinted>2016-08-28T14:04:38Z</cp:lastPrinted>
  <dcterms:created xsi:type="dcterms:W3CDTF">2016-08-26T20:25:48Z</dcterms:created>
  <dcterms:modified xsi:type="dcterms:W3CDTF">2023-04-27T14:57:19Z</dcterms:modified>
</cp:coreProperties>
</file>